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elleza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ucky Bone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12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hyperlink" Target="http://www.yc.edu/ycs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5288" y="3127541"/>
            <a:ext cx="10724012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492"/>
              </a:lnSpc>
            </a:pPr>
            <a:r>
              <a:rPr lang="en-US" sz="10410">
                <a:solidFill>
                  <a:srgbClr val="000000"/>
                </a:solidFill>
                <a:latin typeface="Lucky Bones"/>
              </a:rPr>
              <a:t>Staff Professional Growth </a:t>
            </a:r>
          </a:p>
        </p:txBody>
      </p:sp>
      <p:sp>
        <p:nvSpPr>
          <p:cNvPr id="3" name="Freeform 3"/>
          <p:cNvSpPr/>
          <p:nvPr/>
        </p:nvSpPr>
        <p:spPr>
          <a:xfrm>
            <a:off x="-5874971" y="-329671"/>
            <a:ext cx="11749941" cy="11749941"/>
          </a:xfrm>
          <a:custGeom>
            <a:avLst/>
            <a:gdLst/>
            <a:ahLst/>
            <a:cxnLst/>
            <a:rect l="l" t="t" r="r" b="b"/>
            <a:pathLst>
              <a:path w="11749941" h="11749941">
                <a:moveTo>
                  <a:pt x="0" y="0"/>
                </a:moveTo>
                <a:lnTo>
                  <a:pt x="11749942" y="0"/>
                </a:lnTo>
                <a:lnTo>
                  <a:pt x="11749942" y="11749942"/>
                </a:lnTo>
                <a:lnTo>
                  <a:pt x="0" y="11749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91323" y="1512483"/>
            <a:ext cx="1705583" cy="1705583"/>
          </a:xfrm>
          <a:custGeom>
            <a:avLst/>
            <a:gdLst/>
            <a:ahLst/>
            <a:cxnLst/>
            <a:rect l="l" t="t" r="r" b="b"/>
            <a:pathLst>
              <a:path w="1705583" h="1705583">
                <a:moveTo>
                  <a:pt x="0" y="0"/>
                </a:moveTo>
                <a:lnTo>
                  <a:pt x="1705582" y="0"/>
                </a:lnTo>
                <a:lnTo>
                  <a:pt x="1705582" y="1705583"/>
                </a:lnTo>
                <a:lnTo>
                  <a:pt x="0" y="1705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622950" y="8374441"/>
            <a:ext cx="1272701" cy="1272701"/>
          </a:xfrm>
          <a:custGeom>
            <a:avLst/>
            <a:gdLst/>
            <a:ahLst/>
            <a:cxnLst/>
            <a:rect l="l" t="t" r="r" b="b"/>
            <a:pathLst>
              <a:path w="1272701" h="1272701">
                <a:moveTo>
                  <a:pt x="0" y="0"/>
                </a:moveTo>
                <a:lnTo>
                  <a:pt x="1272700" y="0"/>
                </a:lnTo>
                <a:lnTo>
                  <a:pt x="1272700" y="1272701"/>
                </a:lnTo>
                <a:lnTo>
                  <a:pt x="0" y="1272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457364" y="8165467"/>
            <a:ext cx="208974" cy="20897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70483" y="4619557"/>
            <a:ext cx="208974" cy="2089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47605" y="710612"/>
            <a:ext cx="208974" cy="20897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7404936"/>
            <a:ext cx="208974" cy="208974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622950" y="2260788"/>
            <a:ext cx="208974" cy="20897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46344" y="1766468"/>
            <a:ext cx="208974" cy="20897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027316" y="815099"/>
            <a:ext cx="6543719" cy="2312442"/>
          </a:xfrm>
          <a:custGeom>
            <a:avLst/>
            <a:gdLst/>
            <a:ahLst/>
            <a:cxnLst/>
            <a:rect l="l" t="t" r="r" b="b"/>
            <a:pathLst>
              <a:path w="6543719" h="2312442">
                <a:moveTo>
                  <a:pt x="0" y="0"/>
                </a:moveTo>
                <a:lnTo>
                  <a:pt x="6543719" y="0"/>
                </a:lnTo>
                <a:lnTo>
                  <a:pt x="6543719" y="2312442"/>
                </a:lnTo>
                <a:lnTo>
                  <a:pt x="0" y="23124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9999652" y="6671511"/>
            <a:ext cx="712439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Belleza Italics"/>
              </a:rPr>
              <a:t>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3039" y="170230"/>
            <a:ext cx="14300917" cy="1037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9282" lvl="1" indent="-809641" algn="just">
              <a:lnSpc>
                <a:spcPts val="9000"/>
              </a:lnSpc>
              <a:buFont typeface="Arial"/>
              <a:buChar char="•"/>
            </a:pPr>
            <a:r>
              <a:rPr lang="en-US" sz="7500">
                <a:solidFill>
                  <a:srgbClr val="000000"/>
                </a:solidFill>
                <a:latin typeface="Lucky Bones"/>
              </a:rPr>
              <a:t>$50,000 available</a:t>
            </a:r>
          </a:p>
          <a:p>
            <a:pPr marL="1619282" lvl="1" indent="-809641" algn="just">
              <a:lnSpc>
                <a:spcPts val="9000"/>
              </a:lnSpc>
              <a:buFont typeface="Arial"/>
              <a:buChar char="•"/>
            </a:pPr>
            <a:r>
              <a:rPr lang="en-US" sz="7500">
                <a:solidFill>
                  <a:srgbClr val="000000"/>
                </a:solidFill>
                <a:latin typeface="Lucky Bones"/>
              </a:rPr>
              <a:t>Staff may apply for up to $750</a:t>
            </a:r>
          </a:p>
          <a:p>
            <a:pPr marL="1619282" lvl="1" indent="-809641" algn="just">
              <a:lnSpc>
                <a:spcPts val="9000"/>
              </a:lnSpc>
              <a:buFont typeface="Arial"/>
              <a:buChar char="•"/>
            </a:pPr>
            <a:r>
              <a:rPr lang="en-US" sz="7500">
                <a:solidFill>
                  <a:srgbClr val="000000"/>
                </a:solidFill>
                <a:latin typeface="Lucky Bones"/>
              </a:rPr>
              <a:t>Need to be employed at YC for a minimum of 1 year before qualifying for Pro Grow</a:t>
            </a:r>
          </a:p>
          <a:p>
            <a:pPr marL="1619282" lvl="1" indent="-809641" algn="just">
              <a:lnSpc>
                <a:spcPts val="9000"/>
              </a:lnSpc>
              <a:buFont typeface="Arial"/>
              <a:buChar char="•"/>
            </a:pPr>
            <a:r>
              <a:rPr lang="en-US" sz="7500">
                <a:solidFill>
                  <a:srgbClr val="000000"/>
                </a:solidFill>
                <a:latin typeface="Lucky Bones"/>
              </a:rPr>
              <a:t>Must be in Good Standing with the college</a:t>
            </a:r>
          </a:p>
          <a:p>
            <a:pPr algn="just">
              <a:lnSpc>
                <a:spcPts val="9600"/>
              </a:lnSpc>
            </a:pPr>
            <a:endParaRPr lang="en-US" sz="7500">
              <a:solidFill>
                <a:srgbClr val="000000"/>
              </a:solidFill>
              <a:latin typeface="Lucky Bone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218888" y="9595919"/>
            <a:ext cx="208974" cy="2089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14401" y="2631714"/>
            <a:ext cx="208974" cy="2089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05615" y="8092556"/>
            <a:ext cx="208974" cy="2089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49618" y="1028700"/>
            <a:ext cx="208974" cy="2089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60782" y="9595919"/>
            <a:ext cx="208974" cy="2089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34349" y="2141582"/>
            <a:ext cx="208974" cy="2089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143324" y="8711104"/>
            <a:ext cx="208974" cy="20897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259300" y="8581856"/>
            <a:ext cx="676444" cy="676444"/>
          </a:xfrm>
          <a:custGeom>
            <a:avLst/>
            <a:gdLst/>
            <a:ahLst/>
            <a:cxnLst/>
            <a:rect l="l" t="t" r="r" b="b"/>
            <a:pathLst>
              <a:path w="676444" h="676444">
                <a:moveTo>
                  <a:pt x="0" y="0"/>
                </a:moveTo>
                <a:lnTo>
                  <a:pt x="676444" y="0"/>
                </a:lnTo>
                <a:lnTo>
                  <a:pt x="676444" y="676444"/>
                </a:lnTo>
                <a:lnTo>
                  <a:pt x="0" y="676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562596" y="179755"/>
            <a:ext cx="676444" cy="676444"/>
          </a:xfrm>
          <a:custGeom>
            <a:avLst/>
            <a:gdLst/>
            <a:ahLst/>
            <a:cxnLst/>
            <a:rect l="l" t="t" r="r" b="b"/>
            <a:pathLst>
              <a:path w="676444" h="676444">
                <a:moveTo>
                  <a:pt x="0" y="0"/>
                </a:moveTo>
                <a:lnTo>
                  <a:pt x="676444" y="0"/>
                </a:lnTo>
                <a:lnTo>
                  <a:pt x="676444" y="676444"/>
                </a:lnTo>
                <a:lnTo>
                  <a:pt x="0" y="676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5501" y="-201526"/>
            <a:ext cx="3216357" cy="11125762"/>
          </a:xfrm>
          <a:custGeom>
            <a:avLst/>
            <a:gdLst/>
            <a:ahLst/>
            <a:cxnLst/>
            <a:rect l="l" t="t" r="r" b="b"/>
            <a:pathLst>
              <a:path w="3216357" h="11125762">
                <a:moveTo>
                  <a:pt x="0" y="0"/>
                </a:moveTo>
                <a:lnTo>
                  <a:pt x="3216357" y="0"/>
                </a:lnTo>
                <a:lnTo>
                  <a:pt x="3216357" y="11125762"/>
                </a:lnTo>
                <a:lnTo>
                  <a:pt x="0" y="11125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57015">
            <a:off x="-2840395" y="696988"/>
            <a:ext cx="6887008" cy="2558031"/>
          </a:xfrm>
          <a:custGeom>
            <a:avLst/>
            <a:gdLst/>
            <a:ahLst/>
            <a:cxnLst/>
            <a:rect l="l" t="t" r="r" b="b"/>
            <a:pathLst>
              <a:path w="6887008" h="2558031">
                <a:moveTo>
                  <a:pt x="0" y="0"/>
                </a:moveTo>
                <a:lnTo>
                  <a:pt x="6887008" y="0"/>
                </a:lnTo>
                <a:lnTo>
                  <a:pt x="6887008" y="2558032"/>
                </a:lnTo>
                <a:lnTo>
                  <a:pt x="0" y="255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92311" y="57293"/>
            <a:ext cx="13928767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Lucky Bones"/>
              </a:rPr>
              <a:t>Information needed to complete  your applications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57636" y="4406903"/>
            <a:ext cx="5043417" cy="475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 dirty="0">
                <a:solidFill>
                  <a:srgbClr val="000000"/>
                </a:solidFill>
                <a:latin typeface="Belleza"/>
              </a:rPr>
              <a:t>Name, Email address, YC ext.,           Y number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 dirty="0">
                <a:solidFill>
                  <a:srgbClr val="000000"/>
                </a:solidFill>
                <a:latin typeface="Belleza"/>
              </a:rPr>
              <a:t>Supervisor Email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 dirty="0">
                <a:solidFill>
                  <a:srgbClr val="000000"/>
                </a:solidFill>
                <a:latin typeface="Belleza"/>
              </a:rPr>
              <a:t>Name and Email of Departmental Purchasing Liaison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 dirty="0">
                <a:solidFill>
                  <a:srgbClr val="000000"/>
                </a:solidFill>
                <a:latin typeface="Belleza"/>
              </a:rPr>
              <a:t>Date of prior request for Staff </a:t>
            </a:r>
            <a:r>
              <a:rPr lang="en-US" sz="2399" spc="-23">
                <a:solidFill>
                  <a:srgbClr val="000000"/>
                </a:solidFill>
                <a:latin typeface="Belleza"/>
              </a:rPr>
              <a:t>Professional Development funding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 dirty="0">
                <a:solidFill>
                  <a:srgbClr val="000000"/>
                </a:solidFill>
                <a:latin typeface="Belleza"/>
              </a:rPr>
              <a:t>What other YC Funding sources have been pursued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 dirty="0">
                <a:solidFill>
                  <a:srgbClr val="000000"/>
                </a:solidFill>
                <a:latin typeface="Belleza"/>
              </a:rPr>
              <a:t>What is your regular work schedule</a:t>
            </a:r>
          </a:p>
          <a:p>
            <a:pPr>
              <a:lnSpc>
                <a:spcPts val="3359"/>
              </a:lnSpc>
            </a:pPr>
            <a:endParaRPr lang="en-US" sz="2399" spc="-23" dirty="0">
              <a:solidFill>
                <a:srgbClr val="000000"/>
              </a:solidFill>
              <a:latin typeface="Bellez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57636" y="3324769"/>
            <a:ext cx="6825796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8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Lucky Bones Italics"/>
              </a:rPr>
              <a:t>General Information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80491" y="4406903"/>
            <a:ext cx="5836099" cy="459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>
                <a:solidFill>
                  <a:srgbClr val="000000"/>
                </a:solidFill>
                <a:latin typeface="Belleza"/>
              </a:rPr>
              <a:t>Describe the activity you're requesting funds for (Including website link if applicable)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>
                <a:solidFill>
                  <a:srgbClr val="000000"/>
                </a:solidFill>
                <a:latin typeface="Belleza"/>
              </a:rPr>
              <a:t>State how will this opportunity relate to &amp; enhance your duties at YC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>
                <a:solidFill>
                  <a:srgbClr val="000000"/>
                </a:solidFill>
                <a:latin typeface="Belleza"/>
              </a:rPr>
              <a:t>Breakdown of expenses/Total funds requested (will need to provide documentation)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spc="-23">
                <a:solidFill>
                  <a:srgbClr val="000000"/>
                </a:solidFill>
                <a:latin typeface="Belleza"/>
              </a:rPr>
              <a:t>How will unapproved costs or expenses over $750 be handled? (Tuition reimbursed after completion w/ passing grade provided)</a:t>
            </a:r>
          </a:p>
          <a:p>
            <a:pPr>
              <a:lnSpc>
                <a:spcPts val="3359"/>
              </a:lnSpc>
            </a:pPr>
            <a:endParaRPr lang="en-US" sz="2399" spc="-23">
              <a:solidFill>
                <a:srgbClr val="000000"/>
              </a:solidFill>
              <a:latin typeface="Belleza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41196" y="7297298"/>
            <a:ext cx="208974" cy="2089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007482" y="3198986"/>
            <a:ext cx="208974" cy="2089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611242" y="8738479"/>
            <a:ext cx="208974" cy="2089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523172" y="9694101"/>
            <a:ext cx="208974" cy="2089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069478" y="2495693"/>
            <a:ext cx="521423" cy="521423"/>
          </a:xfrm>
          <a:custGeom>
            <a:avLst/>
            <a:gdLst/>
            <a:ahLst/>
            <a:cxnLst/>
            <a:rect l="l" t="t" r="r" b="b"/>
            <a:pathLst>
              <a:path w="521423" h="521423">
                <a:moveTo>
                  <a:pt x="0" y="0"/>
                </a:moveTo>
                <a:lnTo>
                  <a:pt x="521423" y="0"/>
                </a:lnTo>
                <a:lnTo>
                  <a:pt x="521423" y="521422"/>
                </a:lnTo>
                <a:lnTo>
                  <a:pt x="0" y="52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921078" y="1028700"/>
            <a:ext cx="495586" cy="495586"/>
          </a:xfrm>
          <a:custGeom>
            <a:avLst/>
            <a:gdLst/>
            <a:ahLst/>
            <a:cxnLst/>
            <a:rect l="l" t="t" r="r" b="b"/>
            <a:pathLst>
              <a:path w="495586" h="495586">
                <a:moveTo>
                  <a:pt x="0" y="0"/>
                </a:moveTo>
                <a:lnTo>
                  <a:pt x="495586" y="0"/>
                </a:lnTo>
                <a:lnTo>
                  <a:pt x="495586" y="495586"/>
                </a:lnTo>
                <a:lnTo>
                  <a:pt x="0" y="495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9144000" y="7078455"/>
            <a:ext cx="208974" cy="20897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423654" y="1276493"/>
            <a:ext cx="208974" cy="20897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16591" y="3929383"/>
            <a:ext cx="208974" cy="20897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980491" y="3566163"/>
            <a:ext cx="6825796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8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Lucky Bones Italics"/>
              </a:rPr>
              <a:t>Specific Information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73516" y="152926"/>
            <a:ext cx="9981147" cy="9981147"/>
          </a:xfrm>
          <a:custGeom>
            <a:avLst/>
            <a:gdLst/>
            <a:ahLst/>
            <a:cxnLst/>
            <a:rect l="l" t="t" r="r" b="b"/>
            <a:pathLst>
              <a:path w="9981147" h="9981147">
                <a:moveTo>
                  <a:pt x="0" y="0"/>
                </a:moveTo>
                <a:lnTo>
                  <a:pt x="9981148" y="0"/>
                </a:lnTo>
                <a:lnTo>
                  <a:pt x="9981148" y="9981148"/>
                </a:lnTo>
                <a:lnTo>
                  <a:pt x="0" y="998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688563" y="807860"/>
            <a:ext cx="12247181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Lucky Bones"/>
              </a:rPr>
              <a:t>Approval Example Email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907632" y="6261543"/>
            <a:ext cx="208974" cy="20897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5223" y="1179910"/>
            <a:ext cx="208974" cy="20897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35026" y="2527227"/>
            <a:ext cx="208974" cy="2089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64362" y="2969936"/>
            <a:ext cx="208974" cy="20897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794992" y="1388885"/>
            <a:ext cx="676444" cy="676444"/>
          </a:xfrm>
          <a:custGeom>
            <a:avLst/>
            <a:gdLst/>
            <a:ahLst/>
            <a:cxnLst/>
            <a:rect l="l" t="t" r="r" b="b"/>
            <a:pathLst>
              <a:path w="676444" h="676444">
                <a:moveTo>
                  <a:pt x="0" y="0"/>
                </a:moveTo>
                <a:lnTo>
                  <a:pt x="676443" y="0"/>
                </a:lnTo>
                <a:lnTo>
                  <a:pt x="676443" y="676444"/>
                </a:lnTo>
                <a:lnTo>
                  <a:pt x="0" y="67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59300" y="9457630"/>
            <a:ext cx="676444" cy="676444"/>
          </a:xfrm>
          <a:custGeom>
            <a:avLst/>
            <a:gdLst/>
            <a:ahLst/>
            <a:cxnLst/>
            <a:rect l="l" t="t" r="r" b="b"/>
            <a:pathLst>
              <a:path w="676444" h="676444">
                <a:moveTo>
                  <a:pt x="0" y="0"/>
                </a:moveTo>
                <a:lnTo>
                  <a:pt x="676444" y="0"/>
                </a:lnTo>
                <a:lnTo>
                  <a:pt x="676444" y="676444"/>
                </a:lnTo>
                <a:lnTo>
                  <a:pt x="0" y="67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33214" y="9586877"/>
            <a:ext cx="208974" cy="20897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471102" y="819726"/>
            <a:ext cx="208974" cy="20897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192393" y="2355155"/>
            <a:ext cx="13171394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This application has been approved for YCSA Professional Growth Funding. You will receive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a separate email with the exact amount funded. Once you receive that, you may work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with your Purchasing Liaison for any purchases or travel arrangements. Attach your official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approval letter (not this email) to your Travel Request Form, with your TDR receipts, or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with your tuition reimbursement request (receipt required.)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Belleza"/>
              </a:rPr>
              <a:t>You must use the award for the purpose for which you applied</a:t>
            </a:r>
            <a:r>
              <a:rPr lang="en-US" sz="3999" dirty="0">
                <a:solidFill>
                  <a:srgbClr val="000000"/>
                </a:solidFill>
                <a:latin typeface="Belleza"/>
              </a:rPr>
              <a:t>.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 Travel or training must be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completed by June 30th, 2024 and all payables must received by Accounts Payable no later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Belleza"/>
              </a:rPr>
              <a:t>than July 5th, 2024. Contact Julie Galgano at accountspayable@yc.edu with questions.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25424">
            <a:off x="15357038" y="-192514"/>
            <a:ext cx="2400292" cy="3482072"/>
          </a:xfrm>
          <a:custGeom>
            <a:avLst/>
            <a:gdLst/>
            <a:ahLst/>
            <a:cxnLst/>
            <a:rect l="l" t="t" r="r" b="b"/>
            <a:pathLst>
              <a:path w="2842953" h="4114800">
                <a:moveTo>
                  <a:pt x="0" y="0"/>
                </a:moveTo>
                <a:lnTo>
                  <a:pt x="2842953" y="0"/>
                </a:lnTo>
                <a:lnTo>
                  <a:pt x="28429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896894" y="241797"/>
            <a:ext cx="1189349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Lucky Bones"/>
              </a:rPr>
              <a:t>Award Letter Example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9097" y="4421866"/>
            <a:ext cx="1550020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-24">
                <a:solidFill>
                  <a:srgbClr val="B46211"/>
                </a:solidFill>
                <a:latin typeface="Belleza"/>
              </a:rPr>
              <a:t>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84924" y="7246147"/>
            <a:ext cx="208974" cy="2089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55242" y="2106552"/>
            <a:ext cx="208974" cy="2089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4610" y="9706462"/>
            <a:ext cx="208974" cy="2089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03228" y="1185348"/>
            <a:ext cx="208974" cy="2089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33187" y="2716891"/>
            <a:ext cx="521423" cy="521423"/>
          </a:xfrm>
          <a:custGeom>
            <a:avLst/>
            <a:gdLst/>
            <a:ahLst/>
            <a:cxnLst/>
            <a:rect l="l" t="t" r="r" b="b"/>
            <a:pathLst>
              <a:path w="521423" h="521423">
                <a:moveTo>
                  <a:pt x="0" y="0"/>
                </a:moveTo>
                <a:lnTo>
                  <a:pt x="521423" y="0"/>
                </a:lnTo>
                <a:lnTo>
                  <a:pt x="521423" y="521423"/>
                </a:lnTo>
                <a:lnTo>
                  <a:pt x="0" y="521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542596" y="1394322"/>
            <a:ext cx="495586" cy="495586"/>
          </a:xfrm>
          <a:custGeom>
            <a:avLst/>
            <a:gdLst/>
            <a:ahLst/>
            <a:cxnLst/>
            <a:rect l="l" t="t" r="r" b="b"/>
            <a:pathLst>
              <a:path w="495586" h="495586">
                <a:moveTo>
                  <a:pt x="0" y="0"/>
                </a:moveTo>
                <a:lnTo>
                  <a:pt x="495586" y="0"/>
                </a:lnTo>
                <a:lnTo>
                  <a:pt x="495586" y="495586"/>
                </a:lnTo>
                <a:lnTo>
                  <a:pt x="0" y="495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7259300" y="6105305"/>
            <a:ext cx="208974" cy="20897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372863" y="8529504"/>
            <a:ext cx="208974" cy="20897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64456" y="9810949"/>
            <a:ext cx="208974" cy="20897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072871" y="2144652"/>
            <a:ext cx="13508967" cy="672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Tuition □ </a:t>
            </a:r>
          </a:p>
          <a:p>
            <a:pPr algn="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Course Materials □ </a:t>
            </a:r>
          </a:p>
          <a:p>
            <a:pPr algn="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Online Training □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elleza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elleza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TO:       NAME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FROM:     YCSA Professional Growth Committee DATE:      2023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SUBJECT:   Notice of Award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elleza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elleza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Congratulations! Your colleagues on the Professional Growth Committee have recommended funding your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Professional Growth for the 2023-24 budget year.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Please work with your liaison to arrange any travel or registration expenses in accordance with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Yavapai College’s Travel Procedures Manual. This letter must be included with your Travel Request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Form, with your Purchasing Liaison’s TDR, or with your tuition reimbursement request. Travel or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training must be completed by June 30ᵗʰ, 2024. All related payables must be received by Accounts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Payable no later than July 5ᵗʰ, 2024. Any expenses which exceed your approved award of $750.00 will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NOT be covered by Professional growth funds.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Belleza"/>
              </a:rPr>
              <a:t>If it becomes necessary to cancel your plans and you will not need the approved funds,</a:t>
            </a:r>
            <a:r>
              <a:rPr lang="en-US" sz="2400" dirty="0">
                <a:solidFill>
                  <a:srgbClr val="000000"/>
                </a:solidFill>
                <a:latin typeface="Belleza"/>
              </a:rPr>
              <a:t> Julie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Galgano should be contacted immediately at accountspayable@yc.edu.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elleza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cc: Deanna Mooney, 2023-24 Staff Professional Growth Committee Chair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80253" y="821145"/>
            <a:ext cx="691920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Lucky Bones"/>
              </a:rPr>
              <a:t>Personal Reimbursement</a:t>
            </a:r>
          </a:p>
          <a:p>
            <a:pPr>
              <a:lnSpc>
                <a:spcPts val="9600"/>
              </a:lnSpc>
            </a:pPr>
            <a:endParaRPr lang="en-US" sz="8000" dirty="0">
              <a:solidFill>
                <a:srgbClr val="000000"/>
              </a:solidFill>
              <a:latin typeface="Lucky Bon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35738" y="3374058"/>
            <a:ext cx="6118878" cy="494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4000" u="sng" spc="-24" dirty="0">
                <a:solidFill>
                  <a:srgbClr val="000000"/>
                </a:solidFill>
                <a:latin typeface="Belleza"/>
              </a:rPr>
              <a:t>If you paid for your training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4000" u="sng" spc="-24" dirty="0">
              <a:solidFill>
                <a:srgbClr val="000000"/>
              </a:solidFill>
              <a:latin typeface="Belleza"/>
            </a:endParaRPr>
          </a:p>
          <a:p>
            <a:pPr marL="571500" indent="-5715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spc="-24" dirty="0">
                <a:solidFill>
                  <a:srgbClr val="000000"/>
                </a:solidFill>
                <a:latin typeface="Belleza"/>
              </a:rPr>
              <a:t>Submit your approval letter, and a copy of your receipt to your ISS.</a:t>
            </a:r>
          </a:p>
          <a:p>
            <a:pPr marL="571500" indent="-5715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spc="-24" dirty="0">
              <a:solidFill>
                <a:srgbClr val="000000"/>
              </a:solidFill>
              <a:latin typeface="Belleza"/>
            </a:endParaRPr>
          </a:p>
          <a:p>
            <a:pPr marL="571500" indent="-5715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spc="-24" dirty="0">
                <a:solidFill>
                  <a:srgbClr val="000000"/>
                </a:solidFill>
                <a:latin typeface="Belleza"/>
              </a:rPr>
              <a:t>Your receipt </a:t>
            </a:r>
            <a:r>
              <a:rPr lang="en-US" sz="4000" b="1" spc="-24" dirty="0">
                <a:solidFill>
                  <a:srgbClr val="000000"/>
                </a:solidFill>
                <a:latin typeface="Belleza"/>
              </a:rPr>
              <a:t>must show </a:t>
            </a:r>
            <a:r>
              <a:rPr lang="en-US" sz="4000" spc="-24" dirty="0">
                <a:solidFill>
                  <a:srgbClr val="000000"/>
                </a:solidFill>
                <a:latin typeface="Belleza"/>
              </a:rPr>
              <a:t>the form of payment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spc="-24" dirty="0">
                <a:solidFill>
                  <a:srgbClr val="000000"/>
                </a:solidFill>
                <a:latin typeface="Belleza"/>
              </a:rPr>
              <a:t> </a:t>
            </a:r>
          </a:p>
          <a:p>
            <a:pPr marL="571500" indent="-5715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spc="-24" dirty="0">
                <a:solidFill>
                  <a:srgbClr val="000000"/>
                </a:solidFill>
                <a:latin typeface="Belleza"/>
              </a:rPr>
              <a:t>They will create a check request to reimburse you.</a:t>
            </a:r>
          </a:p>
        </p:txBody>
      </p:sp>
      <p:sp>
        <p:nvSpPr>
          <p:cNvPr id="4" name="Freeform 4"/>
          <p:cNvSpPr/>
          <p:nvPr/>
        </p:nvSpPr>
        <p:spPr>
          <a:xfrm>
            <a:off x="-24850" y="0"/>
            <a:ext cx="2016995" cy="10287000"/>
          </a:xfrm>
          <a:custGeom>
            <a:avLst/>
            <a:gdLst/>
            <a:ahLst/>
            <a:cxnLst/>
            <a:rect l="l" t="t" r="r" b="b"/>
            <a:pathLst>
              <a:path w="7551938" h="7551938">
                <a:moveTo>
                  <a:pt x="0" y="0"/>
                </a:moveTo>
                <a:lnTo>
                  <a:pt x="7551938" y="0"/>
                </a:lnTo>
                <a:lnTo>
                  <a:pt x="7551938" y="7551939"/>
                </a:lnTo>
                <a:lnTo>
                  <a:pt x="0" y="7551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1035935" y="1432576"/>
            <a:ext cx="208974" cy="2089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90690" y="1641551"/>
            <a:ext cx="208974" cy="2089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86756" y="819726"/>
            <a:ext cx="208974" cy="2089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3790" y="1485327"/>
            <a:ext cx="521423" cy="521423"/>
          </a:xfrm>
          <a:custGeom>
            <a:avLst/>
            <a:gdLst/>
            <a:ahLst/>
            <a:cxnLst/>
            <a:rect l="l" t="t" r="r" b="b"/>
            <a:pathLst>
              <a:path w="521423" h="521423">
                <a:moveTo>
                  <a:pt x="0" y="0"/>
                </a:moveTo>
                <a:lnTo>
                  <a:pt x="521423" y="0"/>
                </a:lnTo>
                <a:lnTo>
                  <a:pt x="521423" y="521422"/>
                </a:lnTo>
                <a:lnTo>
                  <a:pt x="0" y="52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195730" y="7774264"/>
            <a:ext cx="495586" cy="495586"/>
          </a:xfrm>
          <a:custGeom>
            <a:avLst/>
            <a:gdLst/>
            <a:ahLst/>
            <a:cxnLst/>
            <a:rect l="l" t="t" r="r" b="b"/>
            <a:pathLst>
              <a:path w="495586" h="495586">
                <a:moveTo>
                  <a:pt x="0" y="0"/>
                </a:moveTo>
                <a:lnTo>
                  <a:pt x="495586" y="0"/>
                </a:lnTo>
                <a:lnTo>
                  <a:pt x="495586" y="495586"/>
                </a:lnTo>
                <a:lnTo>
                  <a:pt x="0" y="495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8935026" y="4199629"/>
            <a:ext cx="208974" cy="2089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47983" y="3821944"/>
            <a:ext cx="208974" cy="20897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02515" y="7096939"/>
            <a:ext cx="208974" cy="20897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91889" y="9415090"/>
            <a:ext cx="208974" cy="20897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16107" y="9206115"/>
            <a:ext cx="208974" cy="20897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737656" y="4199629"/>
            <a:ext cx="208974" cy="20897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26517" y="619751"/>
            <a:ext cx="1090970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 dirty="0">
                <a:solidFill>
                  <a:srgbClr val="000000"/>
                </a:solidFill>
                <a:latin typeface="Lucky Bones"/>
              </a:rPr>
              <a:t>Department Credit for Travel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86510" y="3828891"/>
            <a:ext cx="8468718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000" b="1" dirty="0">
                <a:solidFill>
                  <a:srgbClr val="000000"/>
                </a:solidFill>
                <a:latin typeface="Belleza"/>
              </a:rPr>
              <a:t>Submit your letter with your travel claim form</a:t>
            </a:r>
          </a:p>
          <a:p>
            <a:pPr algn="ctr">
              <a:lnSpc>
                <a:spcPts val="4680"/>
              </a:lnSpc>
            </a:pPr>
            <a:r>
              <a:rPr lang="en-US" sz="4000" dirty="0">
                <a:solidFill>
                  <a:srgbClr val="000000"/>
                </a:solidFill>
                <a:latin typeface="Belleza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-20226"/>
            <a:ext cx="4173261" cy="3190380"/>
          </a:xfrm>
          <a:custGeom>
            <a:avLst/>
            <a:gdLst/>
            <a:ahLst/>
            <a:cxnLst/>
            <a:rect l="l" t="t" r="r" b="b"/>
            <a:pathLst>
              <a:path w="5036458" h="5023867">
                <a:moveTo>
                  <a:pt x="0" y="0"/>
                </a:moveTo>
                <a:lnTo>
                  <a:pt x="5036458" y="0"/>
                </a:lnTo>
                <a:lnTo>
                  <a:pt x="5036458" y="5023868"/>
                </a:lnTo>
                <a:lnTo>
                  <a:pt x="0" y="502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3727575" y="7058340"/>
            <a:ext cx="4560425" cy="3238748"/>
          </a:xfrm>
          <a:custGeom>
            <a:avLst/>
            <a:gdLst/>
            <a:ahLst/>
            <a:cxnLst/>
            <a:rect l="l" t="t" r="r" b="b"/>
            <a:pathLst>
              <a:path w="5036458" h="5023867">
                <a:moveTo>
                  <a:pt x="0" y="5023868"/>
                </a:moveTo>
                <a:lnTo>
                  <a:pt x="5036458" y="5023868"/>
                </a:lnTo>
                <a:lnTo>
                  <a:pt x="5036458" y="0"/>
                </a:lnTo>
                <a:lnTo>
                  <a:pt x="0" y="0"/>
                </a:lnTo>
                <a:lnTo>
                  <a:pt x="0" y="50238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9144000" y="8475232"/>
            <a:ext cx="208974" cy="20897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77817" y="2552986"/>
            <a:ext cx="208974" cy="2089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12049" y="2109137"/>
            <a:ext cx="208974" cy="20897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143317" y="3409716"/>
            <a:ext cx="521423" cy="521423"/>
          </a:xfrm>
          <a:custGeom>
            <a:avLst/>
            <a:gdLst/>
            <a:ahLst/>
            <a:cxnLst/>
            <a:rect l="l" t="t" r="r" b="b"/>
            <a:pathLst>
              <a:path w="521423" h="521423">
                <a:moveTo>
                  <a:pt x="0" y="0"/>
                </a:moveTo>
                <a:lnTo>
                  <a:pt x="521422" y="0"/>
                </a:lnTo>
                <a:lnTo>
                  <a:pt x="521422" y="521422"/>
                </a:lnTo>
                <a:lnTo>
                  <a:pt x="0" y="52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931944" y="2057400"/>
            <a:ext cx="495586" cy="495586"/>
          </a:xfrm>
          <a:custGeom>
            <a:avLst/>
            <a:gdLst/>
            <a:ahLst/>
            <a:cxnLst/>
            <a:rect l="l" t="t" r="r" b="b"/>
            <a:pathLst>
              <a:path w="495586" h="495586">
                <a:moveTo>
                  <a:pt x="0" y="0"/>
                </a:moveTo>
                <a:lnTo>
                  <a:pt x="495585" y="0"/>
                </a:lnTo>
                <a:lnTo>
                  <a:pt x="495585" y="495586"/>
                </a:lnTo>
                <a:lnTo>
                  <a:pt x="0" y="495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2560252" y="6439830"/>
            <a:ext cx="208974" cy="20897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4107756"/>
            <a:ext cx="208974" cy="20897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389006" y="2448498"/>
            <a:ext cx="208974" cy="20897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23778" y="7917116"/>
            <a:ext cx="208974" cy="20897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297324" y="4677772"/>
            <a:ext cx="208974" cy="208974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930196" y="7086633"/>
            <a:ext cx="208974" cy="208974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7BDC176-5324-2B31-DC3F-E23ED3AD1A68}"/>
              </a:ext>
            </a:extLst>
          </p:cNvPr>
          <p:cNvSpPr txBox="1"/>
          <p:nvPr/>
        </p:nvSpPr>
        <p:spPr>
          <a:xfrm>
            <a:off x="7699766" y="6295815"/>
            <a:ext cx="7421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elleza" panose="020B0604020202020204" charset="0"/>
              </a:rPr>
              <a:t>Your approval letter is the key to receiving your award!</a:t>
            </a:r>
          </a:p>
        </p:txBody>
      </p:sp>
      <p:pic>
        <p:nvPicPr>
          <p:cNvPr id="29" name="Picture 28" descr="Stacks of gold coins">
            <a:extLst>
              <a:ext uri="{FF2B5EF4-FFF2-40B4-BE49-F238E27FC236}">
                <a16:creationId xmlns:a16="http://schemas.microsoft.com/office/drawing/2014/main" id="{B26AF147-935E-CAE8-7068-5182C53BF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8" y="5636344"/>
            <a:ext cx="6373089" cy="42487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70499" y="763311"/>
            <a:ext cx="12304215" cy="915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000000"/>
                </a:solidFill>
                <a:latin typeface="Lucky Bones"/>
              </a:rPr>
              <a:t>Pro Grow opens on:</a:t>
            </a:r>
          </a:p>
          <a:p>
            <a:pPr algn="ctr">
              <a:lnSpc>
                <a:spcPts val="8000"/>
              </a:lnSpc>
            </a:pPr>
            <a:endParaRPr lang="en-US" sz="8000" dirty="0">
              <a:solidFill>
                <a:srgbClr val="000000"/>
              </a:solidFill>
              <a:latin typeface="Lucky Bones"/>
            </a:endParaRPr>
          </a:p>
          <a:p>
            <a:pPr algn="ctr">
              <a:lnSpc>
                <a:spcPts val="12000"/>
              </a:lnSpc>
            </a:pPr>
            <a:r>
              <a:rPr lang="en-US" sz="12000" dirty="0">
                <a:solidFill>
                  <a:srgbClr val="000000"/>
                </a:solidFill>
                <a:latin typeface="Lucky Bones"/>
              </a:rPr>
              <a:t>August 21st</a:t>
            </a:r>
          </a:p>
          <a:p>
            <a:pPr algn="ctr">
              <a:lnSpc>
                <a:spcPts val="12000"/>
              </a:lnSpc>
            </a:pPr>
            <a:endParaRPr lang="en-US" sz="12000" dirty="0">
              <a:solidFill>
                <a:srgbClr val="000000"/>
              </a:solidFill>
              <a:latin typeface="Lucky Bones"/>
            </a:endParaRPr>
          </a:p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000000"/>
                </a:solidFill>
                <a:latin typeface="Lucky Bones"/>
              </a:rPr>
              <a:t>For more information, please visit:</a:t>
            </a:r>
          </a:p>
          <a:p>
            <a:pPr algn="ctr">
              <a:lnSpc>
                <a:spcPts val="8000"/>
              </a:lnSpc>
            </a:pPr>
            <a:r>
              <a:rPr lang="en-US" sz="6000" dirty="0">
                <a:solidFill>
                  <a:srgbClr val="000000"/>
                </a:solidFill>
                <a:latin typeface="Lucky Bones"/>
                <a:hlinkClick r:id="rId2"/>
              </a:rPr>
              <a:t>www.yc.edu/ycsa</a:t>
            </a:r>
            <a:endParaRPr lang="en-US" sz="6000" dirty="0">
              <a:solidFill>
                <a:srgbClr val="000000"/>
              </a:solidFill>
              <a:latin typeface="Lucky Bones"/>
            </a:endParaRPr>
          </a:p>
          <a:p>
            <a:pPr algn="ctr">
              <a:lnSpc>
                <a:spcPts val="8000"/>
              </a:lnSpc>
            </a:pPr>
            <a:r>
              <a:rPr lang="en-US" sz="6000" dirty="0">
                <a:solidFill>
                  <a:srgbClr val="000000"/>
                </a:solidFill>
                <a:latin typeface="Lucky Bones"/>
              </a:rPr>
              <a:t>Professional Growth Committee</a:t>
            </a:r>
          </a:p>
        </p:txBody>
      </p:sp>
      <p:sp>
        <p:nvSpPr>
          <p:cNvPr id="3" name="Freeform 3"/>
          <p:cNvSpPr/>
          <p:nvPr/>
        </p:nvSpPr>
        <p:spPr>
          <a:xfrm>
            <a:off x="-2295024" y="-721422"/>
            <a:ext cx="4009474" cy="5864922"/>
          </a:xfrm>
          <a:custGeom>
            <a:avLst/>
            <a:gdLst/>
            <a:ahLst/>
            <a:cxnLst/>
            <a:rect l="l" t="t" r="r" b="b"/>
            <a:pathLst>
              <a:path w="4009474" h="5864922">
                <a:moveTo>
                  <a:pt x="0" y="0"/>
                </a:moveTo>
                <a:lnTo>
                  <a:pt x="4009474" y="0"/>
                </a:lnTo>
                <a:lnTo>
                  <a:pt x="4009474" y="5864922"/>
                </a:lnTo>
                <a:lnTo>
                  <a:pt x="0" y="5864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832936" y="6468238"/>
            <a:ext cx="4009474" cy="5864922"/>
          </a:xfrm>
          <a:custGeom>
            <a:avLst/>
            <a:gdLst/>
            <a:ahLst/>
            <a:cxnLst/>
            <a:rect l="l" t="t" r="r" b="b"/>
            <a:pathLst>
              <a:path w="4009474" h="5864922">
                <a:moveTo>
                  <a:pt x="0" y="0"/>
                </a:moveTo>
                <a:lnTo>
                  <a:pt x="4009475" y="0"/>
                </a:lnTo>
                <a:lnTo>
                  <a:pt x="4009475" y="5864922"/>
                </a:lnTo>
                <a:lnTo>
                  <a:pt x="0" y="5864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530637" y="7088323"/>
            <a:ext cx="208974" cy="2089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86270" y="4791621"/>
            <a:ext cx="208974" cy="2089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14590" y="8092556"/>
            <a:ext cx="208974" cy="2089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14625" y="8301531"/>
            <a:ext cx="208974" cy="2089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30637" y="2002065"/>
            <a:ext cx="208974" cy="2089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078695" y="890814"/>
            <a:ext cx="676444" cy="676444"/>
          </a:xfrm>
          <a:custGeom>
            <a:avLst/>
            <a:gdLst/>
            <a:ahLst/>
            <a:cxnLst/>
            <a:rect l="l" t="t" r="r" b="b"/>
            <a:pathLst>
              <a:path w="676444" h="676444">
                <a:moveTo>
                  <a:pt x="0" y="0"/>
                </a:moveTo>
                <a:lnTo>
                  <a:pt x="676444" y="0"/>
                </a:lnTo>
                <a:lnTo>
                  <a:pt x="676444" y="676444"/>
                </a:lnTo>
                <a:lnTo>
                  <a:pt x="0" y="6764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656833" y="6620854"/>
            <a:ext cx="676444" cy="676444"/>
          </a:xfrm>
          <a:custGeom>
            <a:avLst/>
            <a:gdLst/>
            <a:ahLst/>
            <a:cxnLst/>
            <a:rect l="l" t="t" r="r" b="b"/>
            <a:pathLst>
              <a:path w="676444" h="676444">
                <a:moveTo>
                  <a:pt x="0" y="0"/>
                </a:moveTo>
                <a:lnTo>
                  <a:pt x="676444" y="0"/>
                </a:lnTo>
                <a:lnTo>
                  <a:pt x="676444" y="676444"/>
                </a:lnTo>
                <a:lnTo>
                  <a:pt x="0" y="6764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6174714" y="3329276"/>
            <a:ext cx="208974" cy="20897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2A2A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559</Words>
  <Application>Microsoft Office PowerPoint</Application>
  <PresentationFormat>Custom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Belleza</vt:lpstr>
      <vt:lpstr>Calibri</vt:lpstr>
      <vt:lpstr>Arial</vt:lpstr>
      <vt:lpstr>Lucky Bones Italics</vt:lpstr>
      <vt:lpstr>Lucky Bones</vt:lpstr>
      <vt:lpstr>Belleza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Pro Grow presentation</dc:title>
  <dc:creator>Mooney, Deanna</dc:creator>
  <cp:lastModifiedBy>Mooney, Deanna</cp:lastModifiedBy>
  <cp:revision>5</cp:revision>
  <dcterms:created xsi:type="dcterms:W3CDTF">2006-08-16T00:00:00Z</dcterms:created>
  <dcterms:modified xsi:type="dcterms:W3CDTF">2023-07-31T23:04:34Z</dcterms:modified>
  <dc:identifier>DAFoQsunqNo</dc:identifier>
</cp:coreProperties>
</file>